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82" r:id="rId5"/>
    <p:sldId id="284" r:id="rId6"/>
    <p:sldId id="283" r:id="rId7"/>
    <p:sldId id="285" r:id="rId8"/>
    <p:sldId id="259" r:id="rId9"/>
    <p:sldId id="276" r:id="rId10"/>
    <p:sldId id="264" r:id="rId11"/>
    <p:sldId id="281" r:id="rId12"/>
    <p:sldId id="265" r:id="rId13"/>
    <p:sldId id="277" r:id="rId14"/>
    <p:sldId id="266" r:id="rId15"/>
    <p:sldId id="278" r:id="rId16"/>
    <p:sldId id="272" r:id="rId17"/>
    <p:sldId id="267" r:id="rId18"/>
    <p:sldId id="279" r:id="rId19"/>
    <p:sldId id="263" r:id="rId20"/>
    <p:sldId id="274" r:id="rId21"/>
    <p:sldId id="275" r:id="rId22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CEBBCBE-71F7-F0F8-E948-FAF26264BB08}" v="3908" dt="2020-12-17T16:16:01.920"/>
    <p1510:client id="{4CBCA6D3-11A1-5273-F0F6-5DF6A8E806CF}" v="349" dt="2020-12-17T22:48:29.108"/>
    <p1510:client id="{7B7B5438-513D-D536-FBB6-3ECC39B66B49}" v="11" dt="2020-12-16T18:00:26.715"/>
    <p1510:client id="{BCB3401F-6F50-7644-E59F-3260C9CC9BF9}" v="65" dt="2020-12-17T13:33:21.069"/>
    <p1510:client id="{C51C1589-93B4-3018-7A1F-EA09F59C6269}" v="6" dt="2020-12-17T22:21:42.510"/>
    <p1510:client id="{EA6F0200-90A0-4AD5-BDEA-F228D51EADF9}" v="368" dt="2020-12-16T17:46:49.984"/>
    <p1510:client id="{FA8CE6B3-93C3-8B0F-7666-B06AFF04ED8C}" v="510" dt="2020-12-17T22:58:16.76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3" d="100"/>
          <a:sy n="113" d="100"/>
        </p:scale>
        <p:origin x="47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PT"/>
              <a:t>Clique para editar o estilo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PT"/>
              <a:t>Faça clique para editar o estilo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1C0BB-DC71-4713-A787-95011EDB8CA8}" type="datetimeFigureOut">
              <a:rPr lang="pt-PT" smtClean="0"/>
              <a:t>18/12/2020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0353607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1C0BB-DC71-4713-A787-95011EDB8CA8}" type="datetimeFigureOut">
              <a:rPr lang="pt-PT" smtClean="0"/>
              <a:t>18/12/2020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0425109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1C0BB-DC71-4713-A787-95011EDB8CA8}" type="datetimeFigureOut">
              <a:rPr lang="pt-PT" smtClean="0"/>
              <a:t>18/12/2020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517187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c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1C0BB-DC71-4713-A787-95011EDB8CA8}" type="datetimeFigureOut">
              <a:rPr lang="pt-PT" smtClean="0"/>
              <a:t>18/12/2020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730569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1C0BB-DC71-4713-A787-95011EDB8CA8}" type="datetimeFigureOut">
              <a:rPr lang="pt-PT" smtClean="0"/>
              <a:t>18/12/2020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6146263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e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e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1C0BB-DC71-4713-A787-95011EDB8CA8}" type="datetimeFigureOut">
              <a:rPr lang="pt-PT" smtClean="0"/>
              <a:t>18/12/2020</a:t>
            </a:fld>
            <a:endParaRPr lang="pt-PT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564203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4" name="Marcador de Posição de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o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6" name="Marcador de Posição de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7" name="Marcador de Posição d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1C0BB-DC71-4713-A787-95011EDB8CA8}" type="datetimeFigureOut">
              <a:rPr lang="pt-PT" smtClean="0"/>
              <a:t>18/12/2020</a:t>
            </a:fld>
            <a:endParaRPr lang="pt-PT"/>
          </a:p>
        </p:txBody>
      </p:sp>
      <p:sp>
        <p:nvSpPr>
          <p:cNvPr id="8" name="Marcador de Posição do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Marcador de Posição do Número do Diapositivo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491493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1C0BB-DC71-4713-A787-95011EDB8CA8}" type="datetimeFigureOut">
              <a:rPr lang="pt-PT" smtClean="0"/>
              <a:t>18/12/2020</a:t>
            </a:fld>
            <a:endParaRPr lang="pt-PT"/>
          </a:p>
        </p:txBody>
      </p:sp>
      <p:sp>
        <p:nvSpPr>
          <p:cNvPr id="4" name="Marcador de Posição do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Marcador de Posição do Número do Diapositivo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4555076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1C0BB-DC71-4713-A787-95011EDB8CA8}" type="datetimeFigureOut">
              <a:rPr lang="pt-PT" smtClean="0"/>
              <a:t>18/12/2020</a:t>
            </a:fld>
            <a:endParaRPr lang="pt-PT"/>
          </a:p>
        </p:txBody>
      </p:sp>
      <p:sp>
        <p:nvSpPr>
          <p:cNvPr id="3" name="Marcador de Posição do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9699347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1C0BB-DC71-4713-A787-95011EDB8CA8}" type="datetimeFigureOut">
              <a:rPr lang="pt-PT" smtClean="0"/>
              <a:t>18/12/2020</a:t>
            </a:fld>
            <a:endParaRPr lang="pt-PT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0891646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PT"/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1C0BB-DC71-4713-A787-95011EDB8CA8}" type="datetimeFigureOut">
              <a:rPr lang="pt-PT" smtClean="0"/>
              <a:t>18/12/2020</a:t>
            </a:fld>
            <a:endParaRPr lang="pt-PT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5806623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31C0BB-DC71-4713-A787-95011EDB8CA8}" type="datetimeFigureOut">
              <a:rPr lang="pt-PT" smtClean="0"/>
              <a:t>18/12/2020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1320664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gif"/><Relationship Id="rId5" Type="http://schemas.openxmlformats.org/officeDocument/2006/relationships/image" Target="../media/image6.gif"/><Relationship Id="rId4" Type="http://schemas.openxmlformats.org/officeDocument/2006/relationships/image" Target="../media/image5.gi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gi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F97EA4D9-9749-4EEB-BFAC-4B3ADB145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492F1A68-034C-442E-9134-94BE7AB13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0"/>
            <a:ext cx="12192001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28"/>
            <a:ext cx="12191999" cy="6418881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39000"/>
                </a:schemeClr>
              </a:gs>
              <a:gs pos="100000">
                <a:schemeClr val="accent1">
                  <a:alpha val="0"/>
                </a:schemeClr>
              </a:gs>
            </a:gsLst>
            <a:lin ang="9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83821" y="-864"/>
            <a:ext cx="3608179" cy="6858864"/>
          </a:xfrm>
          <a:prstGeom prst="rect">
            <a:avLst/>
          </a:prstGeom>
          <a:gradFill>
            <a:gsLst>
              <a:gs pos="14000">
                <a:schemeClr val="accent1">
                  <a:lumMod val="75000"/>
                  <a:alpha val="48000"/>
                </a:schemeClr>
              </a:gs>
              <a:gs pos="99000">
                <a:srgbClr val="000000">
                  <a:alpha val="54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07401">
            <a:off x="6059728" y="779270"/>
            <a:ext cx="4967533" cy="4988390"/>
          </a:xfrm>
          <a:prstGeom prst="ellipse">
            <a:avLst/>
          </a:prstGeom>
          <a:gradFill>
            <a:gsLst>
              <a:gs pos="0">
                <a:srgbClr val="000000">
                  <a:alpha val="6000"/>
                </a:srgbClr>
              </a:gs>
              <a:gs pos="100000">
                <a:schemeClr val="accent1">
                  <a:lumMod val="60000"/>
                  <a:lumOff val="40000"/>
                  <a:alpha val="1500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8146877-8530-4425-9EDD-B3043B4E48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656" y="0"/>
            <a:ext cx="8148582" cy="6858864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6000"/>
                </a:schemeClr>
              </a:gs>
              <a:gs pos="99000">
                <a:srgbClr val="000000">
                  <a:alpha val="63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386865" y="818984"/>
            <a:ext cx="6596245" cy="2894143"/>
          </a:xfrm>
        </p:spPr>
        <p:txBody>
          <a:bodyPr>
            <a:normAutofit/>
          </a:bodyPr>
          <a:lstStyle/>
          <a:p>
            <a:pPr algn="r"/>
            <a:r>
              <a:rPr lang="pt-PT" sz="4800">
                <a:solidFill>
                  <a:srgbClr val="FFFFFF"/>
                </a:solidFill>
                <a:cs typeface="Calibri Light"/>
              </a:rPr>
              <a:t>Stay Far Away Covid</a:t>
            </a:r>
            <a:endParaRPr lang="pt-PT" sz="4800">
              <a:solidFill>
                <a:srgbClr val="FFFFFF"/>
              </a:solidFill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810441" y="3938978"/>
            <a:ext cx="7040933" cy="2576671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pt-PT" sz="1800" dirty="0">
                <a:solidFill>
                  <a:srgbClr val="FFFFFF"/>
                </a:solidFill>
                <a:cs typeface="Calibri"/>
              </a:rPr>
              <a:t>O Jogo</a:t>
            </a:r>
          </a:p>
          <a:p>
            <a:pPr algn="r"/>
            <a:endParaRPr lang="pt-PT" sz="1800" dirty="0">
              <a:solidFill>
                <a:srgbClr val="FFFFFF"/>
              </a:solidFill>
              <a:cs typeface="Calibri"/>
            </a:endParaRPr>
          </a:p>
          <a:p>
            <a:pPr algn="r"/>
            <a:r>
              <a:rPr lang="pt-PT" sz="1800" dirty="0">
                <a:solidFill>
                  <a:srgbClr val="FFFFFF"/>
                </a:solidFill>
                <a:cs typeface="Calibri"/>
              </a:rPr>
              <a:t>73661 </a:t>
            </a:r>
            <a:r>
              <a:rPr lang="pt-PT" sz="1800" dirty="0">
                <a:solidFill>
                  <a:srgbClr val="FFFFFF"/>
                </a:solidFill>
                <a:ea typeface="+mn-lt"/>
                <a:cs typeface="+mn-lt"/>
              </a:rPr>
              <a:t>– </a:t>
            </a:r>
            <a:r>
              <a:rPr lang="pt-PT" sz="1800" dirty="0">
                <a:solidFill>
                  <a:srgbClr val="FFFFFF"/>
                </a:solidFill>
                <a:cs typeface="Calibri"/>
              </a:rPr>
              <a:t>André Vilela</a:t>
            </a:r>
          </a:p>
          <a:p>
            <a:pPr algn="r"/>
            <a:r>
              <a:rPr lang="pt-PT" sz="1800" dirty="0">
                <a:solidFill>
                  <a:srgbClr val="FFFFFF"/>
                </a:solidFill>
                <a:cs typeface="Calibri"/>
              </a:rPr>
              <a:t>77718 </a:t>
            </a:r>
            <a:r>
              <a:rPr lang="pt-PT" sz="1800" dirty="0">
                <a:solidFill>
                  <a:srgbClr val="FFFFFF"/>
                </a:solidFill>
                <a:ea typeface="+mn-lt"/>
                <a:cs typeface="+mn-lt"/>
              </a:rPr>
              <a:t>– </a:t>
            </a:r>
            <a:r>
              <a:rPr lang="pt-PT" sz="1800" dirty="0">
                <a:solidFill>
                  <a:srgbClr val="FFFFFF"/>
                </a:solidFill>
                <a:cs typeface="Calibri"/>
              </a:rPr>
              <a:t>João Branco</a:t>
            </a:r>
          </a:p>
          <a:p>
            <a:pPr algn="r"/>
            <a:r>
              <a:rPr lang="pt-PT" sz="1800" dirty="0">
                <a:solidFill>
                  <a:srgbClr val="FFFFFF"/>
                </a:solidFill>
                <a:cs typeface="Calibri"/>
              </a:rPr>
              <a:t>82765 – Francisco Arruda</a:t>
            </a:r>
          </a:p>
          <a:p>
            <a:pPr algn="r"/>
            <a:r>
              <a:rPr lang="pt-PT" sz="1800" dirty="0">
                <a:solidFill>
                  <a:srgbClr val="FFFFFF"/>
                </a:solidFill>
                <a:cs typeface="Calibri"/>
              </a:rPr>
              <a:t>82287 – Pedro Costa</a:t>
            </a:r>
          </a:p>
        </p:txBody>
      </p:sp>
      <p:pic>
        <p:nvPicPr>
          <p:cNvPr id="5" name="Imagem 5">
            <a:extLst>
              <a:ext uri="{FF2B5EF4-FFF2-40B4-BE49-F238E27FC236}">
                <a16:creationId xmlns:a16="http://schemas.microsoft.com/office/drawing/2014/main" id="{5F6447DB-A99D-41B3-AACD-FA0E2D00A9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226" t="-13718" r="-29730" b="329"/>
          <a:stretch/>
        </p:blipFill>
        <p:spPr>
          <a:xfrm>
            <a:off x="8588675" y="814663"/>
            <a:ext cx="2767171" cy="4954625"/>
          </a:xfrm>
          <a:custGeom>
            <a:avLst/>
            <a:gdLst/>
            <a:ahLst/>
            <a:cxnLst/>
            <a:rect l="l" t="t" r="r" b="b"/>
            <a:pathLst>
              <a:path w="2460039" h="5001428">
                <a:moveTo>
                  <a:pt x="0" y="0"/>
                </a:moveTo>
                <a:lnTo>
                  <a:pt x="213067" y="10759"/>
                </a:lnTo>
                <a:cubicBezTo>
                  <a:pt x="1475158" y="138931"/>
                  <a:pt x="2460039" y="1204807"/>
                  <a:pt x="2460039" y="2500714"/>
                </a:cubicBezTo>
                <a:cubicBezTo>
                  <a:pt x="2460039" y="3796621"/>
                  <a:pt x="1475158" y="4862497"/>
                  <a:pt x="213067" y="4990669"/>
                </a:cubicBezTo>
                <a:lnTo>
                  <a:pt x="0" y="5001428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9889777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0147ABF-D842-4DCE-86E7-85D9D5BB85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pt-PT" sz="4000">
                <a:solidFill>
                  <a:srgbClr val="FFFFFF"/>
                </a:solidFill>
                <a:cs typeface="Calibri Light"/>
              </a:rPr>
              <a:t>Mapa – HyperGeometric</a:t>
            </a:r>
            <a:endParaRPr lang="pt-PT" sz="4000">
              <a:solidFill>
                <a:srgbClr val="FFFFFF"/>
              </a:solidFill>
            </a:endParaRPr>
          </a:p>
        </p:txBody>
      </p:sp>
      <p:pic>
        <p:nvPicPr>
          <p:cNvPr id="4" name="Imagem 4">
            <a:extLst>
              <a:ext uri="{FF2B5EF4-FFF2-40B4-BE49-F238E27FC236}">
                <a16:creationId xmlns:a16="http://schemas.microsoft.com/office/drawing/2014/main" id="{EF02ACD2-8E19-42D0-A929-C010C98902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437063" y="3468750"/>
            <a:ext cx="6088202" cy="2036360"/>
          </a:xfrm>
        </p:spPr>
      </p:pic>
      <p:pic>
        <p:nvPicPr>
          <p:cNvPr id="3" name="Imagem 3">
            <a:extLst>
              <a:ext uri="{FF2B5EF4-FFF2-40B4-BE49-F238E27FC236}">
                <a16:creationId xmlns:a16="http://schemas.microsoft.com/office/drawing/2014/main" id="{C7390C60-B268-4954-9AC2-D7F1939EBE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8681" y="2773729"/>
            <a:ext cx="4314669" cy="3558023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E8C5CD2A-ACEE-4D52-AD4F-FCA4840FC061}"/>
              </a:ext>
            </a:extLst>
          </p:cNvPr>
          <p:cNvSpPr txBox="1"/>
          <p:nvPr/>
        </p:nvSpPr>
        <p:spPr>
          <a:xfrm>
            <a:off x="10580318" y="3471797"/>
            <a:ext cx="2743199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>
                <a:cs typeface="Calibri"/>
              </a:rPr>
              <a:t>N = 6</a:t>
            </a:r>
          </a:p>
          <a:p>
            <a:r>
              <a:rPr lang="pt-PT">
                <a:cs typeface="Calibri"/>
              </a:rPr>
              <a:t>N = 10</a:t>
            </a:r>
          </a:p>
          <a:p>
            <a:r>
              <a:rPr lang="pt-PT">
                <a:cs typeface="Calibri"/>
              </a:rPr>
              <a:t>K = 4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4AA99D35-967A-40A6-91EE-1941C25A875C}"/>
              </a:ext>
            </a:extLst>
          </p:cNvPr>
          <p:cNvSpPr txBox="1"/>
          <p:nvPr/>
        </p:nvSpPr>
        <p:spPr>
          <a:xfrm>
            <a:off x="5434208" y="5851742"/>
            <a:ext cx="274319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/>
              <a:t>10 casos</a:t>
            </a:r>
          </a:p>
          <a:p>
            <a:endParaRPr lang="pt-PT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080326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0147ABF-D842-4DCE-86E7-85D9D5BB85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pt-PT" sz="4000" dirty="0">
                <a:solidFill>
                  <a:srgbClr val="FFFFFF"/>
                </a:solidFill>
                <a:cs typeface="Calibri Light"/>
              </a:rPr>
              <a:t>Poderes - </a:t>
            </a:r>
            <a:r>
              <a:rPr lang="pt-PT" sz="4000" dirty="0" err="1">
                <a:solidFill>
                  <a:srgbClr val="FFFFFF"/>
                </a:solidFill>
                <a:cs typeface="Calibri Light"/>
              </a:rPr>
              <a:t>Poisson</a:t>
            </a:r>
            <a:endParaRPr lang="pt-PT" sz="4000" dirty="0">
              <a:solidFill>
                <a:srgbClr val="FFFFFF"/>
              </a:solidFill>
            </a:endParaRPr>
          </a:p>
        </p:txBody>
      </p:sp>
      <p:pic>
        <p:nvPicPr>
          <p:cNvPr id="6" name="Imagem 8" descr="Uma imagem com texto&#10;&#10;Descrição gerada automaticamente">
            <a:extLst>
              <a:ext uri="{FF2B5EF4-FFF2-40B4-BE49-F238E27FC236}">
                <a16:creationId xmlns:a16="http://schemas.microsoft.com/office/drawing/2014/main" id="{FFBD8D84-B4B5-4CF7-BC0A-E11590936E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462572" y="3030340"/>
            <a:ext cx="7202116" cy="2996688"/>
          </a:xfrm>
        </p:spPr>
      </p:pic>
      <p:pic>
        <p:nvPicPr>
          <p:cNvPr id="5" name="Imagem 10">
            <a:extLst>
              <a:ext uri="{FF2B5EF4-FFF2-40B4-BE49-F238E27FC236}">
                <a16:creationId xmlns:a16="http://schemas.microsoft.com/office/drawing/2014/main" id="{4E8C8E1A-E5C3-4611-9A9C-23B8E82015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935" y="2755343"/>
            <a:ext cx="3672213" cy="3789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429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0147ABF-D842-4DCE-86E7-85D9D5BB85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pt-PT" sz="4000">
                <a:solidFill>
                  <a:srgbClr val="FFFFFF"/>
                </a:solidFill>
                <a:cs typeface="Calibri Light"/>
              </a:rPr>
              <a:t>Poderes - </a:t>
            </a:r>
            <a:r>
              <a:rPr lang="pt-PT" sz="4000" err="1">
                <a:solidFill>
                  <a:srgbClr val="FFFFFF"/>
                </a:solidFill>
                <a:cs typeface="Calibri Light"/>
              </a:rPr>
              <a:t>Poisson</a:t>
            </a:r>
            <a:endParaRPr lang="pt-PT" sz="4000" err="1">
              <a:solidFill>
                <a:srgbClr val="FFFFFF"/>
              </a:solidFill>
            </a:endParaRPr>
          </a:p>
        </p:txBody>
      </p:sp>
      <p:pic>
        <p:nvPicPr>
          <p:cNvPr id="4" name="Imagem 4">
            <a:extLst>
              <a:ext uri="{FF2B5EF4-FFF2-40B4-BE49-F238E27FC236}">
                <a16:creationId xmlns:a16="http://schemas.microsoft.com/office/drawing/2014/main" id="{CDA7202F-076B-4818-877D-4BD45DC071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661417" y="3245370"/>
            <a:ext cx="6783940" cy="2303451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B3344B8-4AAA-4D41-BFF5-14A523F9CB2F}"/>
              </a:ext>
            </a:extLst>
          </p:cNvPr>
          <p:cNvSpPr txBox="1"/>
          <p:nvPr/>
        </p:nvSpPr>
        <p:spPr>
          <a:xfrm>
            <a:off x="4657725" y="6029325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10 </a:t>
            </a:r>
            <a:r>
              <a:rPr lang="en-US" err="1">
                <a:cs typeface="Calibri"/>
              </a:rPr>
              <a:t>casos</a:t>
            </a:r>
          </a:p>
        </p:txBody>
      </p:sp>
      <p:pic>
        <p:nvPicPr>
          <p:cNvPr id="9" name="Imagem 10">
            <a:extLst>
              <a:ext uri="{FF2B5EF4-FFF2-40B4-BE49-F238E27FC236}">
                <a16:creationId xmlns:a16="http://schemas.microsoft.com/office/drawing/2014/main" id="{5DF6949A-71D4-43A3-B2B7-D496D26FBF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770" y="2755343"/>
            <a:ext cx="3578268" cy="3695943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285403D4-8242-4AC6-B660-014A311CC774}"/>
              </a:ext>
            </a:extLst>
          </p:cNvPr>
          <p:cNvSpPr txBox="1"/>
          <p:nvPr/>
        </p:nvSpPr>
        <p:spPr>
          <a:xfrm>
            <a:off x="10507249" y="3263030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>
                <a:cs typeface="Calibri"/>
              </a:rPr>
              <a:t>U = 8</a:t>
            </a:r>
          </a:p>
        </p:txBody>
      </p:sp>
    </p:spTree>
    <p:extLst>
      <p:ext uri="{BB962C8B-B14F-4D97-AF65-F5344CB8AC3E}">
        <p14:creationId xmlns:p14="http://schemas.microsoft.com/office/powerpoint/2010/main" val="34168314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0147ABF-D842-4DCE-86E7-85D9D5BB85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pt-PT" sz="4000" dirty="0">
                <a:solidFill>
                  <a:srgbClr val="FFFFFF"/>
                </a:solidFill>
                <a:cs typeface="Calibri Light"/>
              </a:rPr>
              <a:t>Obstáculos - </a:t>
            </a:r>
            <a:r>
              <a:rPr lang="pt-PT" sz="4000" dirty="0" err="1">
                <a:solidFill>
                  <a:srgbClr val="FFFFFF"/>
                </a:solidFill>
                <a:cs typeface="Calibri Light"/>
              </a:rPr>
              <a:t>Geometric</a:t>
            </a:r>
            <a:endParaRPr lang="pt-PT" sz="4000" dirty="0">
              <a:solidFill>
                <a:srgbClr val="FFFFFF"/>
              </a:solidFill>
              <a:cs typeface="Calibri Light"/>
            </a:endParaRPr>
          </a:p>
        </p:txBody>
      </p:sp>
      <p:pic>
        <p:nvPicPr>
          <p:cNvPr id="4" name="Imagem 4">
            <a:extLst>
              <a:ext uri="{FF2B5EF4-FFF2-40B4-BE49-F238E27FC236}">
                <a16:creationId xmlns:a16="http://schemas.microsoft.com/office/drawing/2014/main" id="{185AC265-5464-4D35-AA6D-EF33DE2120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59144" y="2758943"/>
            <a:ext cx="3794834" cy="3643866"/>
          </a:xfrm>
        </p:spPr>
      </p:pic>
      <p:pic>
        <p:nvPicPr>
          <p:cNvPr id="5" name="Imagem 5" descr="Uma imagem com texto&#10;&#10;Descrição gerada automaticamente">
            <a:extLst>
              <a:ext uri="{FF2B5EF4-FFF2-40B4-BE49-F238E27FC236}">
                <a16:creationId xmlns:a16="http://schemas.microsoft.com/office/drawing/2014/main" id="{1CEA6715-350D-4713-9178-3AFFF15162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9496" y="3812582"/>
            <a:ext cx="7743171" cy="1017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5738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0147ABF-D842-4DCE-86E7-85D9D5BB85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pt-PT" sz="4000" dirty="0">
                <a:solidFill>
                  <a:srgbClr val="FFFFFF"/>
                </a:solidFill>
                <a:cs typeface="Calibri Light"/>
              </a:rPr>
              <a:t>Obstáculos - </a:t>
            </a:r>
            <a:r>
              <a:rPr lang="pt-PT" sz="4000" dirty="0" err="1">
                <a:solidFill>
                  <a:srgbClr val="FFFFFF"/>
                </a:solidFill>
                <a:cs typeface="Calibri Light"/>
              </a:rPr>
              <a:t>Geometric</a:t>
            </a:r>
            <a:endParaRPr lang="pt-PT" sz="4000" dirty="0">
              <a:solidFill>
                <a:srgbClr val="FFFFFF"/>
              </a:solidFill>
              <a:cs typeface="Calibri Light"/>
            </a:endParaRPr>
          </a:p>
        </p:txBody>
      </p:sp>
      <p:pic>
        <p:nvPicPr>
          <p:cNvPr id="4" name="Imagem 4">
            <a:extLst>
              <a:ext uri="{FF2B5EF4-FFF2-40B4-BE49-F238E27FC236}">
                <a16:creationId xmlns:a16="http://schemas.microsoft.com/office/drawing/2014/main" id="{D84304A0-67C1-448E-9D0D-DF1B9CB69C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549691" y="3103408"/>
            <a:ext cx="6881741" cy="2328633"/>
          </a:xfrm>
        </p:spPr>
      </p:pic>
      <p:pic>
        <p:nvPicPr>
          <p:cNvPr id="3" name="Imagem 4">
            <a:extLst>
              <a:ext uri="{FF2B5EF4-FFF2-40B4-BE49-F238E27FC236}">
                <a16:creationId xmlns:a16="http://schemas.microsoft.com/office/drawing/2014/main" id="{6E93EF66-A075-4D7F-AF35-1CF116991A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144" y="2758943"/>
            <a:ext cx="3794834" cy="3643866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921EE48F-C1B8-4D02-868A-541F2B2E77D1}"/>
              </a:ext>
            </a:extLst>
          </p:cNvPr>
          <p:cNvSpPr txBox="1"/>
          <p:nvPr/>
        </p:nvSpPr>
        <p:spPr>
          <a:xfrm>
            <a:off x="10058400" y="3189962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>
                <a:cs typeface="Calibri"/>
              </a:rPr>
              <a:t>P = 0,1327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1FCA1575-DFAC-4867-B7B4-921B97167927}"/>
              </a:ext>
            </a:extLst>
          </p:cNvPr>
          <p:cNvSpPr txBox="1"/>
          <p:nvPr/>
        </p:nvSpPr>
        <p:spPr>
          <a:xfrm>
            <a:off x="4543686" y="5963302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>
                <a:cs typeface="Calibri"/>
              </a:rPr>
              <a:t>20 casos</a:t>
            </a:r>
          </a:p>
        </p:txBody>
      </p:sp>
    </p:spTree>
    <p:extLst>
      <p:ext uri="{BB962C8B-B14F-4D97-AF65-F5344CB8AC3E}">
        <p14:creationId xmlns:p14="http://schemas.microsoft.com/office/powerpoint/2010/main" val="16360564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719193F-B525-405B-A789-9B86F7FB6E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pt-PT" sz="4000" dirty="0">
                <a:solidFill>
                  <a:srgbClr val="FFFFFF"/>
                </a:solidFill>
                <a:cs typeface="Calibri Light"/>
              </a:rPr>
              <a:t>Posição em x dos Objetos- </a:t>
            </a:r>
            <a:r>
              <a:rPr lang="pt-PT" sz="4000" dirty="0" err="1">
                <a:solidFill>
                  <a:srgbClr val="FFFFFF"/>
                </a:solidFill>
                <a:cs typeface="Calibri Light"/>
              </a:rPr>
              <a:t>Uniform</a:t>
            </a:r>
            <a:r>
              <a:rPr lang="pt-PT" sz="4000" dirty="0">
                <a:solidFill>
                  <a:srgbClr val="FFFFFF"/>
                </a:solidFill>
                <a:cs typeface="Calibri Light"/>
              </a:rPr>
              <a:t> </a:t>
            </a:r>
            <a:r>
              <a:rPr lang="pt-PT" sz="4000" dirty="0" err="1">
                <a:solidFill>
                  <a:srgbClr val="FFFFFF"/>
                </a:solidFill>
                <a:cs typeface="Calibri Light"/>
              </a:rPr>
              <a:t>Discreet</a:t>
            </a:r>
            <a:endParaRPr lang="pt-PT" sz="4000" dirty="0">
              <a:solidFill>
                <a:srgbClr val="FFFFFF"/>
              </a:solidFill>
            </a:endParaRPr>
          </a:p>
        </p:txBody>
      </p:sp>
      <p:pic>
        <p:nvPicPr>
          <p:cNvPr id="4" name="Imagem 4">
            <a:extLst>
              <a:ext uri="{FF2B5EF4-FFF2-40B4-BE49-F238E27FC236}">
                <a16:creationId xmlns:a16="http://schemas.microsoft.com/office/drawing/2014/main" id="{21292DDD-2D88-49E0-9C2F-917711980E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07735" y="2685874"/>
            <a:ext cx="4320201" cy="3633427"/>
          </a:xfrm>
        </p:spPr>
      </p:pic>
      <p:pic>
        <p:nvPicPr>
          <p:cNvPr id="5" name="Imagem 5" descr="Uma imagem com texto&#10;&#10;Descrição gerada automaticamente">
            <a:extLst>
              <a:ext uri="{FF2B5EF4-FFF2-40B4-BE49-F238E27FC236}">
                <a16:creationId xmlns:a16="http://schemas.microsoft.com/office/drawing/2014/main" id="{91C2B4F8-1CD6-4386-A214-2229401CCE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8975" y="3885400"/>
            <a:ext cx="7983255" cy="1237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2883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DD1C3B2A-E6D8-4AEC-B393-57CA5BB0A2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pt-PT" sz="4000" dirty="0">
                <a:solidFill>
                  <a:srgbClr val="FFFFFF"/>
                </a:solidFill>
                <a:cs typeface="Calibri Light"/>
              </a:rPr>
              <a:t>Posição em x dos Objetos- </a:t>
            </a:r>
            <a:r>
              <a:rPr lang="pt-PT" sz="4000" dirty="0" err="1">
                <a:solidFill>
                  <a:srgbClr val="FFFFFF"/>
                </a:solidFill>
                <a:cs typeface="Calibri Light"/>
              </a:rPr>
              <a:t>Uniform</a:t>
            </a:r>
            <a:r>
              <a:rPr lang="pt-PT" sz="4000" dirty="0">
                <a:solidFill>
                  <a:srgbClr val="FFFFFF"/>
                </a:solidFill>
                <a:cs typeface="Calibri Light"/>
              </a:rPr>
              <a:t> </a:t>
            </a:r>
            <a:r>
              <a:rPr lang="pt-PT" sz="4000" dirty="0" err="1">
                <a:solidFill>
                  <a:srgbClr val="FFFFFF"/>
                </a:solidFill>
                <a:cs typeface="Calibri Light"/>
              </a:rPr>
              <a:t>Discreet</a:t>
            </a:r>
            <a:endParaRPr lang="pt-PT" sz="4000" dirty="0">
              <a:solidFill>
                <a:srgbClr val="FFFFFF"/>
              </a:solidFill>
            </a:endParaRPr>
          </a:p>
        </p:txBody>
      </p:sp>
      <p:pic>
        <p:nvPicPr>
          <p:cNvPr id="4" name="Imagem 4">
            <a:extLst>
              <a:ext uri="{FF2B5EF4-FFF2-40B4-BE49-F238E27FC236}">
                <a16:creationId xmlns:a16="http://schemas.microsoft.com/office/drawing/2014/main" id="{EF1215F2-20C1-4817-B674-D472B1A61B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724258" y="3270421"/>
            <a:ext cx="6386469" cy="2140744"/>
          </a:xfrm>
        </p:spPr>
      </p:pic>
      <p:pic>
        <p:nvPicPr>
          <p:cNvPr id="3" name="Imagem 4">
            <a:extLst>
              <a:ext uri="{FF2B5EF4-FFF2-40B4-BE49-F238E27FC236}">
                <a16:creationId xmlns:a16="http://schemas.microsoft.com/office/drawing/2014/main" id="{D0DF3A68-C459-42B8-8D85-B5A307079D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735" y="2685874"/>
            <a:ext cx="4320201" cy="3633427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21537B5F-3D60-4227-8318-F805D15C0CDF}"/>
              </a:ext>
            </a:extLst>
          </p:cNvPr>
          <p:cNvSpPr txBox="1"/>
          <p:nvPr/>
        </p:nvSpPr>
        <p:spPr>
          <a:xfrm>
            <a:off x="9901825" y="3430044"/>
            <a:ext cx="274319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>
                <a:cs typeface="Calibri"/>
              </a:rPr>
              <a:t>I min = 5</a:t>
            </a:r>
          </a:p>
          <a:p>
            <a:r>
              <a:rPr lang="pt-PT">
                <a:cs typeface="Calibri"/>
              </a:rPr>
              <a:t>I max = 20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86F40906-A8BA-494D-AA25-07F8D9418173}"/>
              </a:ext>
            </a:extLst>
          </p:cNvPr>
          <p:cNvSpPr txBox="1"/>
          <p:nvPr/>
        </p:nvSpPr>
        <p:spPr>
          <a:xfrm>
            <a:off x="4721138" y="5796289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/>
              <a:t>20 casos</a:t>
            </a:r>
          </a:p>
        </p:txBody>
      </p:sp>
    </p:spTree>
    <p:extLst>
      <p:ext uri="{BB962C8B-B14F-4D97-AF65-F5344CB8AC3E}">
        <p14:creationId xmlns:p14="http://schemas.microsoft.com/office/powerpoint/2010/main" val="20857583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0147ABF-D842-4DCE-86E7-85D9D5BB85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pt-PT" sz="4000">
                <a:solidFill>
                  <a:srgbClr val="FFFFFF"/>
                </a:solidFill>
                <a:cs typeface="Calibri Light"/>
              </a:rPr>
              <a:t>Variáveis Contínuas</a:t>
            </a:r>
            <a:endParaRPr lang="pt-PT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B4A43935-D1B1-40E2-9EE3-B2289C05DE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226" y="3092970"/>
            <a:ext cx="9833548" cy="269397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PT" sz="2000" dirty="0">
                <a:solidFill>
                  <a:srgbClr val="000000"/>
                </a:solidFill>
                <a:cs typeface="Calibri"/>
              </a:rPr>
              <a:t>Como variáveis contínuas, optamos por dois tipos, nomeadamente:</a:t>
            </a:r>
          </a:p>
          <a:p>
            <a:pPr marL="0" indent="0">
              <a:buNone/>
            </a:pPr>
            <a:r>
              <a:rPr lang="pt-PT" sz="2000" dirty="0">
                <a:solidFill>
                  <a:srgbClr val="000000"/>
                </a:solidFill>
                <a:cs typeface="Calibri"/>
              </a:rPr>
              <a:t>                 - Normal (Gaussiana), para a velocidade dos lasers;</a:t>
            </a:r>
          </a:p>
          <a:p>
            <a:pPr marL="0" indent="0">
              <a:buNone/>
            </a:pPr>
            <a:r>
              <a:rPr lang="pt-PT" sz="2000" dirty="0">
                <a:solidFill>
                  <a:srgbClr val="000000"/>
                </a:solidFill>
                <a:cs typeface="Calibri"/>
              </a:rPr>
              <a:t>                 - Exponencial, para a velocidade do herói.</a:t>
            </a:r>
          </a:p>
        </p:txBody>
      </p:sp>
    </p:spTree>
    <p:extLst>
      <p:ext uri="{BB962C8B-B14F-4D97-AF65-F5344CB8AC3E}">
        <p14:creationId xmlns:p14="http://schemas.microsoft.com/office/powerpoint/2010/main" val="19644299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0147ABF-D842-4DCE-86E7-85D9D5BB85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pt-PT" sz="4000">
                <a:solidFill>
                  <a:srgbClr val="FFFFFF"/>
                </a:solidFill>
                <a:ea typeface="+mj-lt"/>
                <a:cs typeface="+mj-lt"/>
              </a:rPr>
              <a:t>Velocidade do Herói</a:t>
            </a:r>
            <a:r>
              <a:rPr lang="pt-PT" sz="4000">
                <a:solidFill>
                  <a:srgbClr val="FFFFFF"/>
                </a:solidFill>
                <a:cs typeface="Calibri Light"/>
              </a:rPr>
              <a:t>  - </a:t>
            </a:r>
            <a:r>
              <a:rPr lang="pt-PT" sz="4000">
                <a:solidFill>
                  <a:srgbClr val="FFFFFF"/>
                </a:solidFill>
                <a:ea typeface="+mj-lt"/>
                <a:cs typeface="+mj-lt"/>
              </a:rPr>
              <a:t>Normal (Gaussiana)</a:t>
            </a:r>
            <a:endParaRPr lang="pt-PT" sz="4000">
              <a:solidFill>
                <a:srgbClr val="FFFFFF"/>
              </a:solidFill>
              <a:cs typeface="Calibri Light"/>
            </a:endParaRPr>
          </a:p>
        </p:txBody>
      </p:sp>
      <p:pic>
        <p:nvPicPr>
          <p:cNvPr id="6" name="Imagem 6">
            <a:extLst>
              <a:ext uri="{FF2B5EF4-FFF2-40B4-BE49-F238E27FC236}">
                <a16:creationId xmlns:a16="http://schemas.microsoft.com/office/drawing/2014/main" id="{90768F67-431D-494D-87ED-70B4817002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74561" y="2806830"/>
            <a:ext cx="3722660" cy="3944243"/>
          </a:xfrm>
        </p:spPr>
      </p:pic>
      <p:pic>
        <p:nvPicPr>
          <p:cNvPr id="7" name="Imagem 8" descr="Uma imagem com texto&#10;&#10;Descrição gerada automaticamente">
            <a:extLst>
              <a:ext uri="{FF2B5EF4-FFF2-40B4-BE49-F238E27FC236}">
                <a16:creationId xmlns:a16="http://schemas.microsoft.com/office/drawing/2014/main" id="{3FC2F9A7-FB07-474D-B150-4412E4527B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9742" y="3971686"/>
            <a:ext cx="6156542" cy="856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5847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0147ABF-D842-4DCE-86E7-85D9D5BB85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pt-PT" sz="4000">
                <a:solidFill>
                  <a:srgbClr val="FFFFFF"/>
                </a:solidFill>
                <a:cs typeface="Calibri Light"/>
              </a:rPr>
              <a:t>Velocidade do Herói – Normal (Gaussiana)</a:t>
            </a:r>
          </a:p>
        </p:txBody>
      </p:sp>
      <p:pic>
        <p:nvPicPr>
          <p:cNvPr id="5" name="Imagem 10">
            <a:extLst>
              <a:ext uri="{FF2B5EF4-FFF2-40B4-BE49-F238E27FC236}">
                <a16:creationId xmlns:a16="http://schemas.microsoft.com/office/drawing/2014/main" id="{90ECC3B9-6922-4B63-AFFB-E651F93745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656" y="2660047"/>
            <a:ext cx="3171172" cy="3371759"/>
          </a:xfrm>
          <a:prstGeom prst="rect">
            <a:avLst/>
          </a:prstGeom>
        </p:spPr>
      </p:pic>
      <p:pic>
        <p:nvPicPr>
          <p:cNvPr id="17" name="Imagem 17">
            <a:extLst>
              <a:ext uri="{FF2B5EF4-FFF2-40B4-BE49-F238E27FC236}">
                <a16:creationId xmlns:a16="http://schemas.microsoft.com/office/drawing/2014/main" id="{A8FDFE93-4335-470C-899B-59042282BF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223359" y="2930252"/>
            <a:ext cx="7388268" cy="2511058"/>
          </a:xfrm>
        </p:spPr>
      </p:pic>
      <p:sp>
        <p:nvSpPr>
          <p:cNvPr id="18" name="CaixaDeTexto 17">
            <a:extLst>
              <a:ext uri="{FF2B5EF4-FFF2-40B4-BE49-F238E27FC236}">
                <a16:creationId xmlns:a16="http://schemas.microsoft.com/office/drawing/2014/main" id="{2867BE00-1978-49E2-9C95-2EFE2C177294}"/>
              </a:ext>
            </a:extLst>
          </p:cNvPr>
          <p:cNvSpPr txBox="1"/>
          <p:nvPr/>
        </p:nvSpPr>
        <p:spPr>
          <a:xfrm>
            <a:off x="10528126" y="3106455"/>
            <a:ext cx="274319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>
                <a:cs typeface="Calibri"/>
              </a:rPr>
              <a:t>U = 3</a:t>
            </a:r>
          </a:p>
          <a:p>
            <a:r>
              <a:rPr lang="pt-PT">
                <a:cs typeface="Calibri"/>
              </a:rPr>
              <a:t>O = 1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AD2D16D2-4FA9-4988-AD13-7D1444924544}"/>
              </a:ext>
            </a:extLst>
          </p:cNvPr>
          <p:cNvSpPr txBox="1"/>
          <p:nvPr/>
        </p:nvSpPr>
        <p:spPr>
          <a:xfrm>
            <a:off x="4151595" y="5665157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>
                <a:cs typeface="Calibri"/>
              </a:rPr>
              <a:t>20 casos</a:t>
            </a:r>
          </a:p>
        </p:txBody>
      </p:sp>
    </p:spTree>
    <p:extLst>
      <p:ext uri="{BB962C8B-B14F-4D97-AF65-F5344CB8AC3E}">
        <p14:creationId xmlns:p14="http://schemas.microsoft.com/office/powerpoint/2010/main" val="27507122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0147ABF-D842-4DCE-86E7-85D9D5BB85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pt-PT" sz="4000">
                <a:solidFill>
                  <a:srgbClr val="FFFFFF"/>
                </a:solidFill>
                <a:cs typeface="Calibri Light"/>
              </a:rPr>
              <a:t>Introdução</a:t>
            </a:r>
            <a:endParaRPr lang="pt-PT" sz="4000">
              <a:solidFill>
                <a:srgbClr val="FFFFFF"/>
              </a:solidFill>
            </a:endParaRP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B4A43935-D1B1-40E2-9EE3-B2289C05DE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226" y="2753936"/>
            <a:ext cx="9833548" cy="269397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PT" sz="2000" dirty="0">
                <a:solidFill>
                  <a:srgbClr val="000000"/>
                </a:solidFill>
                <a:cs typeface="Calibri"/>
              </a:rPr>
              <a:t>Com este trabalho, optamos por criar um jogo em que fosse possível aplicar conceitos dados nas aulas de Processamento de Informação e que visualmente pudessem ser mostrados.</a:t>
            </a:r>
            <a:endParaRPr lang="pt-PT" dirty="0"/>
          </a:p>
          <a:p>
            <a:r>
              <a:rPr lang="pt-PT" sz="2000" dirty="0">
                <a:solidFill>
                  <a:srgbClr val="000000"/>
                </a:solidFill>
                <a:cs typeface="Calibri"/>
              </a:rPr>
              <a:t>Utilizando então variáveis aleatórias, conseguimos moldar o jogo em função dessas mesmas variáveis e perceber que impacto estas têm no jogo.</a:t>
            </a:r>
          </a:p>
          <a:p>
            <a:endParaRPr lang="pt-PT" sz="2000" dirty="0">
              <a:solidFill>
                <a:srgbClr val="000000"/>
              </a:solidFill>
              <a:cs typeface="Calibri"/>
            </a:endParaRPr>
          </a:p>
        </p:txBody>
      </p:sp>
      <p:pic>
        <p:nvPicPr>
          <p:cNvPr id="6" name="Imagem 4">
            <a:extLst>
              <a:ext uri="{FF2B5EF4-FFF2-40B4-BE49-F238E27FC236}">
                <a16:creationId xmlns:a16="http://schemas.microsoft.com/office/drawing/2014/main" id="{EB4D916E-DD75-409B-8E47-54C364C6AD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3167" y="4376057"/>
            <a:ext cx="4425362" cy="2372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0549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0147ABF-D842-4DCE-86E7-85D9D5BB85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pt-PT" sz="4000">
                <a:solidFill>
                  <a:srgbClr val="FFFFFF"/>
                </a:solidFill>
                <a:ea typeface="+mj-lt"/>
                <a:cs typeface="+mj-lt"/>
              </a:rPr>
              <a:t>Velocidade Obstáculos</a:t>
            </a:r>
            <a:r>
              <a:rPr lang="pt-PT" sz="4000">
                <a:solidFill>
                  <a:srgbClr val="FFFFFF"/>
                </a:solidFill>
                <a:cs typeface="Calibri Light"/>
              </a:rPr>
              <a:t>  - Exponencial</a:t>
            </a:r>
            <a:endParaRPr lang="pt-PT"/>
          </a:p>
        </p:txBody>
      </p:sp>
      <p:pic>
        <p:nvPicPr>
          <p:cNvPr id="4" name="Imagem 4">
            <a:extLst>
              <a:ext uri="{FF2B5EF4-FFF2-40B4-BE49-F238E27FC236}">
                <a16:creationId xmlns:a16="http://schemas.microsoft.com/office/drawing/2014/main" id="{C07ED977-17AD-42B2-A3BF-E4C93B2E4B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21695" y="2756794"/>
            <a:ext cx="4513756" cy="3568034"/>
          </a:xfrm>
        </p:spPr>
      </p:pic>
      <p:pic>
        <p:nvPicPr>
          <p:cNvPr id="5" name="Imagem 5" descr="Uma imagem com texto&#10;&#10;Descrição gerada automaticamente">
            <a:extLst>
              <a:ext uri="{FF2B5EF4-FFF2-40B4-BE49-F238E27FC236}">
                <a16:creationId xmlns:a16="http://schemas.microsoft.com/office/drawing/2014/main" id="{99530B14-6DD3-46AE-95F1-071CCC0EC0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4126" y="4051193"/>
            <a:ext cx="6240048" cy="978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1950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0147ABF-D842-4DCE-86E7-85D9D5BB85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pt-PT" sz="4000">
                <a:solidFill>
                  <a:srgbClr val="FFFFFF"/>
                </a:solidFill>
                <a:ea typeface="+mj-lt"/>
                <a:cs typeface="+mj-lt"/>
              </a:rPr>
              <a:t>Velocidade Obstáculos</a:t>
            </a:r>
            <a:r>
              <a:rPr lang="pt-PT" sz="4000">
                <a:solidFill>
                  <a:srgbClr val="FFFFFF"/>
                </a:solidFill>
                <a:cs typeface="Calibri Light"/>
              </a:rPr>
              <a:t> - Exponencial</a:t>
            </a:r>
            <a:endParaRPr lang="pt-PT"/>
          </a:p>
        </p:txBody>
      </p:sp>
      <p:pic>
        <p:nvPicPr>
          <p:cNvPr id="4" name="Imagem 4">
            <a:extLst>
              <a:ext uri="{FF2B5EF4-FFF2-40B4-BE49-F238E27FC236}">
                <a16:creationId xmlns:a16="http://schemas.microsoft.com/office/drawing/2014/main" id="{C07ED977-17AD-42B2-A3BF-E4C93B2E4B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14599" y="2756794"/>
            <a:ext cx="4513756" cy="3568034"/>
          </a:xfrm>
        </p:spPr>
      </p:pic>
      <p:pic>
        <p:nvPicPr>
          <p:cNvPr id="3" name="Imagem 6">
            <a:extLst>
              <a:ext uri="{FF2B5EF4-FFF2-40B4-BE49-F238E27FC236}">
                <a16:creationId xmlns:a16="http://schemas.microsoft.com/office/drawing/2014/main" id="{89CA2B44-25B5-49BF-8556-0B7EE8882A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1072" y="3286271"/>
            <a:ext cx="6594952" cy="2183591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AE7D6EA3-39A8-4C81-AB26-B045EBA3F1D2}"/>
              </a:ext>
            </a:extLst>
          </p:cNvPr>
          <p:cNvSpPr txBox="1"/>
          <p:nvPr/>
        </p:nvSpPr>
        <p:spPr>
          <a:xfrm>
            <a:off x="10128584" y="3431005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>
                <a:cs typeface="Calibri"/>
              </a:rPr>
              <a:t>A = 0.0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4EBF7DD8-02A0-479B-9D11-CBBF39F3DA5F}"/>
              </a:ext>
            </a:extLst>
          </p:cNvPr>
          <p:cNvSpPr txBox="1"/>
          <p:nvPr/>
        </p:nvSpPr>
        <p:spPr>
          <a:xfrm>
            <a:off x="6451433" y="3804485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/>
              <a:t>B = 0.5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A4F70263-8E04-4C58-A953-B9C188CD8AC3}"/>
              </a:ext>
            </a:extLst>
          </p:cNvPr>
          <p:cNvSpPr txBox="1"/>
          <p:nvPr/>
        </p:nvSpPr>
        <p:spPr>
          <a:xfrm>
            <a:off x="4799598" y="5711993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>
                <a:cs typeface="Calibri"/>
              </a:rPr>
              <a:t>20 casos</a:t>
            </a:r>
          </a:p>
        </p:txBody>
      </p:sp>
    </p:spTree>
    <p:extLst>
      <p:ext uri="{BB962C8B-B14F-4D97-AF65-F5344CB8AC3E}">
        <p14:creationId xmlns:p14="http://schemas.microsoft.com/office/powerpoint/2010/main" val="13023009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0147ABF-D842-4DCE-86E7-85D9D5BB85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pt-PT" sz="4000" dirty="0">
                <a:solidFill>
                  <a:srgbClr val="FFFFFF"/>
                </a:solidFill>
                <a:cs typeface="Calibri Light"/>
              </a:rPr>
              <a:t>O Jogo – O Herói</a:t>
            </a:r>
            <a:endParaRPr lang="pt-PT" sz="4000" dirty="0">
              <a:solidFill>
                <a:srgbClr val="FFFFFF"/>
              </a:solidFill>
            </a:endParaRPr>
          </a:p>
        </p:txBody>
      </p:sp>
      <p:pic>
        <p:nvPicPr>
          <p:cNvPr id="11" name="Marcador de Posição de Conteúdo 10">
            <a:extLst>
              <a:ext uri="{FF2B5EF4-FFF2-40B4-BE49-F238E27FC236}">
                <a16:creationId xmlns:a16="http://schemas.microsoft.com/office/drawing/2014/main" id="{4F8272DF-687E-4847-AA37-C98341781E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2327" y="315536"/>
            <a:ext cx="2438400" cy="2438400"/>
          </a:xfrm>
        </p:spPr>
      </p:pic>
      <p:pic>
        <p:nvPicPr>
          <p:cNvPr id="17" name="Imagem 16" descr="Uma imagem com brinquedo, boneco, gráficos de vetor&#10;&#10;Descrição gerada automaticamente">
            <a:extLst>
              <a:ext uri="{FF2B5EF4-FFF2-40B4-BE49-F238E27FC236}">
                <a16:creationId xmlns:a16="http://schemas.microsoft.com/office/drawing/2014/main" id="{CF4E2FA3-BAB9-466B-B09E-7BC605DCA9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0374" y="3580616"/>
            <a:ext cx="2438400" cy="2438400"/>
          </a:xfrm>
          <a:prstGeom prst="rect">
            <a:avLst/>
          </a:prstGeom>
        </p:spPr>
      </p:pic>
      <p:pic>
        <p:nvPicPr>
          <p:cNvPr id="19" name="Imagem 18" descr="Uma imagem com brinquedo, boneco, gráficos de vetor&#10;&#10;Descrição gerada automaticamente">
            <a:extLst>
              <a:ext uri="{FF2B5EF4-FFF2-40B4-BE49-F238E27FC236}">
                <a16:creationId xmlns:a16="http://schemas.microsoft.com/office/drawing/2014/main" id="{433A60A3-DBFF-4EC3-A339-493064F7BB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648" y="3580616"/>
            <a:ext cx="2438400" cy="2438400"/>
          </a:xfrm>
          <a:prstGeom prst="rect">
            <a:avLst/>
          </a:prstGeom>
        </p:spPr>
      </p:pic>
      <p:pic>
        <p:nvPicPr>
          <p:cNvPr id="21" name="Imagem 20" descr="Uma imagem com brinquedo, boneco, gráficos de vetor&#10;&#10;Descrição gerada automaticamente">
            <a:extLst>
              <a:ext uri="{FF2B5EF4-FFF2-40B4-BE49-F238E27FC236}">
                <a16:creationId xmlns:a16="http://schemas.microsoft.com/office/drawing/2014/main" id="{E5DC5C8F-4BB7-4B48-8810-9075F322E4E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226" y="3592920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8945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0147ABF-D842-4DCE-86E7-85D9D5BB85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pt-PT" sz="4000" dirty="0">
                <a:solidFill>
                  <a:srgbClr val="FFFFFF"/>
                </a:solidFill>
                <a:cs typeface="Calibri Light"/>
              </a:rPr>
              <a:t>O Jogo – Os Pontos / Bónus</a:t>
            </a:r>
            <a:endParaRPr lang="pt-PT" sz="4000" dirty="0">
              <a:solidFill>
                <a:srgbClr val="FFFFFF"/>
              </a:solidFill>
            </a:endParaRPr>
          </a:p>
        </p:txBody>
      </p:sp>
      <p:pic>
        <p:nvPicPr>
          <p:cNvPr id="7" name="Imagem 8">
            <a:extLst>
              <a:ext uri="{FF2B5EF4-FFF2-40B4-BE49-F238E27FC236}">
                <a16:creationId xmlns:a16="http://schemas.microsoft.com/office/drawing/2014/main" id="{8FFF2FBD-99BB-4816-BED8-86E74E2362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755" y="2398880"/>
            <a:ext cx="2462983" cy="2462983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68F5F862-FA9C-4D94-B513-983A4848A9D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4202" y="3137396"/>
            <a:ext cx="3337143" cy="3337143"/>
          </a:xfrm>
          <a:prstGeom prst="rect">
            <a:avLst/>
          </a:prstGeom>
        </p:spPr>
      </p:pic>
      <p:pic>
        <p:nvPicPr>
          <p:cNvPr id="15" name="Imagem 14" descr="Uma imagem com artigos de higiene&#10;&#10;Descrição gerada automaticamente">
            <a:extLst>
              <a:ext uri="{FF2B5EF4-FFF2-40B4-BE49-F238E27FC236}">
                <a16:creationId xmlns:a16="http://schemas.microsoft.com/office/drawing/2014/main" id="{637926FD-515B-4F31-89A9-48CB000DA1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3356" y="3263065"/>
            <a:ext cx="3191064" cy="3085803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174AC58E-D6BA-4897-8672-DA26F496A6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93397" y="2775763"/>
            <a:ext cx="2208554" cy="1609705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95FC562D-F7F1-4BB6-B0B0-0AB4B0C1CB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93397" y="4861863"/>
            <a:ext cx="2181437" cy="1897752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016F6295-0845-4A48-A42B-BD6A21CDACA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3756" y="4846925"/>
            <a:ext cx="2743200" cy="1912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5714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0147ABF-D842-4DCE-86E7-85D9D5BB85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pt-PT" sz="4000" dirty="0">
                <a:solidFill>
                  <a:srgbClr val="FFFFFF"/>
                </a:solidFill>
                <a:cs typeface="Calibri Light"/>
              </a:rPr>
              <a:t>O Jogo – Os Obstáculos</a:t>
            </a:r>
            <a:endParaRPr lang="pt-PT" sz="4000" dirty="0">
              <a:solidFill>
                <a:srgbClr val="FFFFFF"/>
              </a:solidFill>
            </a:endParaRPr>
          </a:p>
        </p:txBody>
      </p:sp>
      <p:pic>
        <p:nvPicPr>
          <p:cNvPr id="6" name="Imagem 6">
            <a:extLst>
              <a:ext uri="{FF2B5EF4-FFF2-40B4-BE49-F238E27FC236}">
                <a16:creationId xmlns:a16="http://schemas.microsoft.com/office/drawing/2014/main" id="{101FAA99-35FB-410A-8FF7-3A1FB069BA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4865" y="3154748"/>
            <a:ext cx="2743200" cy="2722626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D7B622FD-12BF-4A3E-BC96-1490962E3A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6695" y="2665251"/>
            <a:ext cx="371475" cy="352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0537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0147ABF-D842-4DCE-86E7-85D9D5BB85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pt-PT" sz="4000" dirty="0">
                <a:solidFill>
                  <a:srgbClr val="FFFFFF"/>
                </a:solidFill>
                <a:cs typeface="Calibri Light"/>
              </a:rPr>
              <a:t>O Jogo – O Fundo / Quartos</a:t>
            </a:r>
            <a:endParaRPr lang="pt-PT" sz="4000" dirty="0">
              <a:solidFill>
                <a:srgbClr val="FFFFFF"/>
              </a:solidFill>
            </a:endParaRPr>
          </a:p>
        </p:txBody>
      </p:sp>
      <p:pic>
        <p:nvPicPr>
          <p:cNvPr id="18" name="Marcador de Posição de Conteúdo 17">
            <a:extLst>
              <a:ext uri="{FF2B5EF4-FFF2-40B4-BE49-F238E27FC236}">
                <a16:creationId xmlns:a16="http://schemas.microsoft.com/office/drawing/2014/main" id="{AF557D4D-862A-4629-890C-79305834A7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2562" y="4104065"/>
            <a:ext cx="3866874" cy="1674738"/>
          </a:xfr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980896D1-7E7A-48C3-B653-1A928B9461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4275" y="3143014"/>
            <a:ext cx="3643322" cy="1592076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94047D12-72B2-4401-AD7F-D4CC34736E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5601" y="3143014"/>
            <a:ext cx="3598321" cy="1592076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D1269BAE-125E-451C-A52C-82D4255529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5601" y="5144242"/>
            <a:ext cx="3598321" cy="1601692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E2A3DB97-DE30-4BE1-9966-3342FA12226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38080" y="5129615"/>
            <a:ext cx="3649517" cy="1616319"/>
          </a:xfrm>
          <a:prstGeom prst="rect">
            <a:avLst/>
          </a:prstGeom>
        </p:spPr>
      </p:pic>
      <p:pic>
        <p:nvPicPr>
          <p:cNvPr id="20" name="Imagem 19" descr="Uma imagem com texto&#10;&#10;Descrição gerada automaticamente">
            <a:extLst>
              <a:ext uri="{FF2B5EF4-FFF2-40B4-BE49-F238E27FC236}">
                <a16:creationId xmlns:a16="http://schemas.microsoft.com/office/drawing/2014/main" id="{5C4DD714-8880-4A7E-983F-ABE6E1F16E3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2562" y="4104065"/>
            <a:ext cx="3866875" cy="1674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1450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0147ABF-D842-4DCE-86E7-85D9D5BB85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pt-PT" sz="4000" dirty="0">
                <a:solidFill>
                  <a:srgbClr val="FFFFFF"/>
                </a:solidFill>
                <a:cs typeface="Calibri Light"/>
              </a:rPr>
              <a:t>O Jogo – Algumas Capturas de Ecrã</a:t>
            </a:r>
            <a:endParaRPr lang="pt-PT" sz="4000" dirty="0">
              <a:solidFill>
                <a:srgbClr val="FFFFFF"/>
              </a:solidFill>
            </a:endParaRPr>
          </a:p>
        </p:txBody>
      </p:sp>
      <p:pic>
        <p:nvPicPr>
          <p:cNvPr id="36" name="Imagem 35">
            <a:extLst>
              <a:ext uri="{FF2B5EF4-FFF2-40B4-BE49-F238E27FC236}">
                <a16:creationId xmlns:a16="http://schemas.microsoft.com/office/drawing/2014/main" id="{F8CEE87A-BF73-4238-9A14-E9097B4D3DA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225" y="4966835"/>
            <a:ext cx="2787139" cy="1567766"/>
          </a:xfrm>
          <a:prstGeom prst="rect">
            <a:avLst/>
          </a:prstGeom>
        </p:spPr>
      </p:pic>
      <p:pic>
        <p:nvPicPr>
          <p:cNvPr id="38" name="Imagem 37">
            <a:extLst>
              <a:ext uri="{FF2B5EF4-FFF2-40B4-BE49-F238E27FC236}">
                <a16:creationId xmlns:a16="http://schemas.microsoft.com/office/drawing/2014/main" id="{B6F26649-F18D-4380-BBF3-F9BF5318CF8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757" y="2914804"/>
            <a:ext cx="2795608" cy="1572530"/>
          </a:xfrm>
          <a:prstGeom prst="rect">
            <a:avLst/>
          </a:prstGeom>
        </p:spPr>
      </p:pic>
      <p:pic>
        <p:nvPicPr>
          <p:cNvPr id="42" name="Imagem 41">
            <a:extLst>
              <a:ext uri="{FF2B5EF4-FFF2-40B4-BE49-F238E27FC236}">
                <a16:creationId xmlns:a16="http://schemas.microsoft.com/office/drawing/2014/main" id="{144126C3-D4C6-4954-9F78-837C041ED80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3961" y="2914805"/>
            <a:ext cx="2795608" cy="1572530"/>
          </a:xfrm>
          <a:prstGeom prst="rect">
            <a:avLst/>
          </a:prstGeom>
        </p:spPr>
      </p:pic>
      <p:pic>
        <p:nvPicPr>
          <p:cNvPr id="44" name="Imagem 43">
            <a:extLst>
              <a:ext uri="{FF2B5EF4-FFF2-40B4-BE49-F238E27FC236}">
                <a16:creationId xmlns:a16="http://schemas.microsoft.com/office/drawing/2014/main" id="{AC88E82B-C28D-4CDC-A099-CE8364068BD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8195" y="4966835"/>
            <a:ext cx="2795609" cy="1572531"/>
          </a:xfrm>
          <a:prstGeom prst="rect">
            <a:avLst/>
          </a:prstGeom>
        </p:spPr>
      </p:pic>
      <p:pic>
        <p:nvPicPr>
          <p:cNvPr id="46" name="Imagem 45" descr="Uma imagem com texto, prateleira&#10;&#10;Descrição gerada automaticamente">
            <a:extLst>
              <a:ext uri="{FF2B5EF4-FFF2-40B4-BE49-F238E27FC236}">
                <a16:creationId xmlns:a16="http://schemas.microsoft.com/office/drawing/2014/main" id="{31C57DF4-BF52-4338-B0FB-DC1C5C7AFC9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7165" y="4966835"/>
            <a:ext cx="2795609" cy="1572531"/>
          </a:xfrm>
          <a:prstGeom prst="rect">
            <a:avLst/>
          </a:prstGeom>
        </p:spPr>
      </p:pic>
      <p:pic>
        <p:nvPicPr>
          <p:cNvPr id="48" name="Imagem 47">
            <a:extLst>
              <a:ext uri="{FF2B5EF4-FFF2-40B4-BE49-F238E27FC236}">
                <a16:creationId xmlns:a16="http://schemas.microsoft.com/office/drawing/2014/main" id="{DFCB6341-2C12-40A1-9835-F2E3D9E0C53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7165" y="2914803"/>
            <a:ext cx="2795609" cy="1572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4147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0147ABF-D842-4DCE-86E7-85D9D5BB85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pt-PT" sz="4000">
                <a:solidFill>
                  <a:srgbClr val="FFFFFF"/>
                </a:solidFill>
                <a:cs typeface="Calibri Light"/>
              </a:rPr>
              <a:t>Variáveis Discretas</a:t>
            </a:r>
            <a:endParaRPr lang="pt-PT" sz="4000">
              <a:solidFill>
                <a:srgbClr val="FFFFFF"/>
              </a:solidFill>
            </a:endParaRP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B4A43935-D1B1-40E2-9EE3-B2289C05DE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226" y="3092970"/>
            <a:ext cx="9833548" cy="269397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PT" sz="2000" dirty="0">
                <a:solidFill>
                  <a:srgbClr val="000000"/>
                </a:solidFill>
                <a:ea typeface="+mn-lt"/>
                <a:cs typeface="+mn-lt"/>
              </a:rPr>
              <a:t>Como variáveis discretas, optamos por quatro tipos, nomeadamente:</a:t>
            </a:r>
          </a:p>
          <a:p>
            <a:pPr lvl="1"/>
            <a:r>
              <a:rPr lang="pt-PT" sz="2000" dirty="0">
                <a:solidFill>
                  <a:srgbClr val="000000"/>
                </a:solidFill>
                <a:ea typeface="+mn-lt"/>
                <a:cs typeface="+mn-lt"/>
              </a:rPr>
              <a:t>Hipergeométrica, para o mapa; </a:t>
            </a:r>
          </a:p>
          <a:p>
            <a:pPr lvl="1"/>
            <a:r>
              <a:rPr lang="pt-PT" sz="2000" dirty="0" err="1">
                <a:solidFill>
                  <a:srgbClr val="000000"/>
                </a:solidFill>
                <a:ea typeface="+mn-lt"/>
                <a:cs typeface="+mn-lt"/>
              </a:rPr>
              <a:t>Poisson</a:t>
            </a:r>
            <a:r>
              <a:rPr lang="pt-PT" sz="2000" dirty="0">
                <a:solidFill>
                  <a:srgbClr val="000000"/>
                </a:solidFill>
                <a:ea typeface="+mn-lt"/>
                <a:cs typeface="+mn-lt"/>
              </a:rPr>
              <a:t>, para os bónus/pontos</a:t>
            </a:r>
          </a:p>
          <a:p>
            <a:pPr lvl="1"/>
            <a:r>
              <a:rPr lang="pt-PT" sz="2000" dirty="0">
                <a:solidFill>
                  <a:srgbClr val="000000"/>
                </a:solidFill>
                <a:ea typeface="+mn-lt"/>
                <a:cs typeface="+mn-lt"/>
              </a:rPr>
              <a:t>Geométrica, para os obstáculos;</a:t>
            </a:r>
          </a:p>
          <a:p>
            <a:pPr lvl="1"/>
            <a:r>
              <a:rPr lang="pt-PT" sz="2000" dirty="0">
                <a:solidFill>
                  <a:srgbClr val="000000"/>
                </a:solidFill>
                <a:ea typeface="+mn-lt"/>
                <a:cs typeface="+mn-lt"/>
              </a:rPr>
              <a:t>Uniforme, para a posição dos objetos</a:t>
            </a:r>
            <a:endParaRPr lang="pt-PT" sz="2000" dirty="0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3043568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0147ABF-D842-4DCE-86E7-85D9D5BB85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pt-PT" sz="4000">
                <a:solidFill>
                  <a:srgbClr val="FFFFFF"/>
                </a:solidFill>
                <a:cs typeface="Calibri Light"/>
              </a:rPr>
              <a:t>Mapa – HyperGeometric</a:t>
            </a:r>
            <a:endParaRPr lang="pt-PT" sz="4000">
              <a:solidFill>
                <a:srgbClr val="FFFFFF"/>
              </a:solidFill>
            </a:endParaRPr>
          </a:p>
        </p:txBody>
      </p:sp>
      <p:pic>
        <p:nvPicPr>
          <p:cNvPr id="3" name="Imagem 3">
            <a:extLst>
              <a:ext uri="{FF2B5EF4-FFF2-40B4-BE49-F238E27FC236}">
                <a16:creationId xmlns:a16="http://schemas.microsoft.com/office/drawing/2014/main" id="{331B127E-606B-416C-923D-3A27C3972F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91832" y="2878113"/>
            <a:ext cx="4314669" cy="3558023"/>
          </a:xfrm>
        </p:spPr>
      </p:pic>
      <p:pic>
        <p:nvPicPr>
          <p:cNvPr id="4" name="Imagem 4" descr="Uma imagem com texto&#10;&#10;Descrição gerada automaticamente">
            <a:extLst>
              <a:ext uri="{FF2B5EF4-FFF2-40B4-BE49-F238E27FC236}">
                <a16:creationId xmlns:a16="http://schemas.microsoft.com/office/drawing/2014/main" id="{BD7EAEAE-FE5E-4D37-94EB-87A3526CA1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9551" y="3096401"/>
            <a:ext cx="5582432" cy="2669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33846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</TotalTime>
  <Words>315</Words>
  <Application>Microsoft Office PowerPoint</Application>
  <PresentationFormat>Ecrã Panorâmico</PresentationFormat>
  <Paragraphs>54</Paragraphs>
  <Slides>21</Slides>
  <Notes>0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Tema do Office</vt:lpstr>
      <vt:lpstr>Stay Far Away Covid</vt:lpstr>
      <vt:lpstr>Introdução</vt:lpstr>
      <vt:lpstr>O Jogo – O Herói</vt:lpstr>
      <vt:lpstr>O Jogo – Os Pontos / Bónus</vt:lpstr>
      <vt:lpstr>O Jogo – Os Obstáculos</vt:lpstr>
      <vt:lpstr>O Jogo – O Fundo / Quartos</vt:lpstr>
      <vt:lpstr>O Jogo – Algumas Capturas de Ecrã</vt:lpstr>
      <vt:lpstr>Variáveis Discretas</vt:lpstr>
      <vt:lpstr>Mapa – HyperGeometric</vt:lpstr>
      <vt:lpstr>Mapa – HyperGeometric</vt:lpstr>
      <vt:lpstr>Poderes - Poisson</vt:lpstr>
      <vt:lpstr>Poderes - Poisson</vt:lpstr>
      <vt:lpstr>Obstáculos - Geometric</vt:lpstr>
      <vt:lpstr>Obstáculos - Geometric</vt:lpstr>
      <vt:lpstr>Posição em x dos Objetos- Uniform Discreet</vt:lpstr>
      <vt:lpstr>Posição em x dos Objetos- Uniform Discreet</vt:lpstr>
      <vt:lpstr>Variáveis Contínuas</vt:lpstr>
      <vt:lpstr>Velocidade do Herói  - Normal (Gaussiana)</vt:lpstr>
      <vt:lpstr>Velocidade do Herói – Normal (Gaussiana)</vt:lpstr>
      <vt:lpstr>Velocidade Obstáculos  - Exponencial</vt:lpstr>
      <vt:lpstr>Velocidade Obstáculos - Exponencial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André Vilela</dc:creator>
  <cp:lastModifiedBy>André Vilela</cp:lastModifiedBy>
  <cp:revision>15</cp:revision>
  <dcterms:created xsi:type="dcterms:W3CDTF">2020-12-16T17:34:31Z</dcterms:created>
  <dcterms:modified xsi:type="dcterms:W3CDTF">2020-12-18T14:06:58Z</dcterms:modified>
</cp:coreProperties>
</file>